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331" r:id="rId3"/>
    <p:sldId id="316" r:id="rId4"/>
    <p:sldId id="324" r:id="rId5"/>
    <p:sldId id="325" r:id="rId6"/>
    <p:sldId id="330" r:id="rId7"/>
    <p:sldId id="326" r:id="rId8"/>
    <p:sldId id="327" r:id="rId9"/>
    <p:sldId id="328" r:id="rId10"/>
    <p:sldId id="313" r:id="rId11"/>
    <p:sldId id="329" r:id="rId12"/>
    <p:sldId id="315" r:id="rId13"/>
    <p:sldId id="314" r:id="rId1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1800"/>
    <a:srgbClr val="F9E6E6"/>
    <a:srgbClr val="4472C4"/>
    <a:srgbClr val="FFFFFF"/>
    <a:srgbClr val="0D0A61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04" autoAdjust="0"/>
    <p:restoredTop sz="92202" autoAdjust="0"/>
  </p:normalViewPr>
  <p:slideViewPr>
    <p:cSldViewPr snapToGrid="0">
      <p:cViewPr varScale="1">
        <p:scale>
          <a:sx n="38" d="100"/>
          <a:sy n="38" d="100"/>
        </p:scale>
        <p:origin x="4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12/15/2020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71813" y="876300"/>
            <a:ext cx="3152775" cy="2365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614" y="485367"/>
            <a:ext cx="7741974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sz="3000" b="1" kern="1200" dirty="0">
                <a:solidFill>
                  <a:srgbClr val="001E5E"/>
                </a:solidFill>
                <a:latin typeface="PalatinoLinotype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039" y="1254571"/>
            <a:ext cx="7741974" cy="4856480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Wingdings" panose="05000000000000000000" pitchFamily="2" charset="2"/>
              <a:buNone/>
              <a:defRPr lang="en-US" sz="2400" b="1" kern="1200" dirty="0">
                <a:solidFill>
                  <a:srgbClr val="002DEF"/>
                </a:solidFill>
                <a:latin typeface="PalatinoLinotype"/>
                <a:ea typeface="+mn-ea"/>
                <a:cs typeface="+mn-cs"/>
              </a:defRPr>
            </a:lvl1pPr>
            <a:lvl2pPr marL="172641" indent="-172641">
              <a:buFont typeface="Wingdings" panose="05000000000000000000" pitchFamily="2" charset="2"/>
              <a:buChar char="§"/>
              <a:defRPr sz="2000"/>
            </a:lvl2pPr>
            <a:lvl3pPr marL="345281" indent="-172641">
              <a:buFont typeface="Wingdings" panose="05000000000000000000" pitchFamily="2" charset="2"/>
              <a:buChar char="§"/>
              <a:defRPr sz="1600"/>
            </a:lvl3pPr>
            <a:lvl4pPr marL="513160" indent="-167879">
              <a:buFont typeface="Wingdings" panose="05000000000000000000" pitchFamily="2" charset="2"/>
              <a:buChar char="§"/>
              <a:defRPr sz="1400"/>
            </a:lvl4pPr>
            <a:lvl5pPr marL="685800" indent="-171450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43374" y="6211372"/>
            <a:ext cx="2057400" cy="32268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5123DEE-1DD0-8E49-890E-F069E445457E}"/>
              </a:ext>
            </a:extLst>
          </p:cNvPr>
          <p:cNvCxnSpPr>
            <a:cxnSpLocks/>
          </p:cNvCxnSpPr>
          <p:nvPr userDrawn="1"/>
        </p:nvCxnSpPr>
        <p:spPr>
          <a:xfrm>
            <a:off x="558800" y="1113179"/>
            <a:ext cx="5191760" cy="0"/>
          </a:xfrm>
          <a:prstGeom prst="line">
            <a:avLst/>
          </a:prstGeom>
          <a:ln w="381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4233FB6A-0B19-BA4C-AAF1-DA67FFE9ABD6}"/>
              </a:ext>
            </a:extLst>
          </p:cNvPr>
          <p:cNvCxnSpPr/>
          <p:nvPr userDrawn="1"/>
        </p:nvCxnSpPr>
        <p:spPr>
          <a:xfrm>
            <a:off x="558800" y="6126480"/>
            <a:ext cx="7741974" cy="0"/>
          </a:xfrm>
          <a:prstGeom prst="line">
            <a:avLst/>
          </a:prstGeom>
          <a:ln w="127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BB369DB-FEA0-574C-B696-6A407D9730EE}"/>
              </a:ext>
            </a:extLst>
          </p:cNvPr>
          <p:cNvSpPr txBox="1"/>
          <p:nvPr userDrawn="1"/>
        </p:nvSpPr>
        <p:spPr>
          <a:xfrm>
            <a:off x="2580640" y="6197600"/>
            <a:ext cx="375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Gill Sans MT" panose="020B0502020104020203" pitchFamily="34" charset="0"/>
                <a:ea typeface="+mn-ea"/>
              </a:rPr>
              <a:t>Machine Learning: Project 2</a:t>
            </a:r>
            <a:endParaRPr kumimoji="1" lang="zh-CN" altLang="en-US" sz="1400" dirty="0">
              <a:latin typeface="Gill Sans MT" panose="020B0502020104020203" pitchFamily="34" charset="0"/>
              <a:ea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BA94B55-6D87-514D-A9D0-D5B488E58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3994" y="319678"/>
            <a:ext cx="835945" cy="83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277449"/>
            <a:ext cx="9144000" cy="1102519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latin typeface="PalatinoLinotype"/>
              </a:rPr>
              <a:t>Machine Learning </a:t>
            </a:r>
            <a:endParaRPr lang="en-US" altLang="zh-CN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2648675"/>
            <a:ext cx="9015211" cy="1143000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Chatbot</a:t>
            </a:r>
            <a:r>
              <a:rPr lang="zh-CN" altLang="en-US" sz="3200" b="1" dirty="0">
                <a:solidFill>
                  <a:srgbClr val="002DEF"/>
                </a:solidFill>
                <a:latin typeface="PalatinoLinotype"/>
              </a:rPr>
              <a:t> </a:t>
            </a:r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Presentation</a:t>
            </a:r>
            <a:endParaRPr lang="en-US" altLang="zh-CN" sz="3200" dirty="0"/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857225" y="4665601"/>
            <a:ext cx="7917124" cy="438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r>
              <a:rPr lang="en-US" sz="2400" b="1" dirty="0">
                <a:latin typeface="PalatinoLinotype"/>
              </a:rPr>
              <a:t>Team Member:  </a:t>
            </a:r>
            <a:r>
              <a:rPr lang="en-US" altLang="zh-CN" sz="2400" b="1" dirty="0">
                <a:latin typeface="PalatinoLinotype"/>
              </a:rPr>
              <a:t>Lan </a:t>
            </a:r>
            <a:r>
              <a:rPr lang="en-US" altLang="zh-CN" sz="2400" b="1" dirty="0" err="1">
                <a:latin typeface="PalatinoLinotype"/>
              </a:rPr>
              <a:t>Haoning</a:t>
            </a:r>
            <a:r>
              <a:rPr lang="en-US" altLang="zh-CN" sz="2400" b="1" dirty="0">
                <a:latin typeface="PalatinoLinotype"/>
              </a:rPr>
              <a:t> Liu </a:t>
            </a:r>
            <a:r>
              <a:rPr lang="en-US" altLang="zh-CN" sz="2400" b="1" dirty="0" err="1">
                <a:latin typeface="PalatinoLinotype"/>
              </a:rPr>
              <a:t>Shenheng</a:t>
            </a:r>
            <a:r>
              <a:rPr lang="en-US" altLang="zh-CN" sz="2400" b="1" dirty="0">
                <a:latin typeface="PalatinoLinotype"/>
              </a:rPr>
              <a:t> Chen </a:t>
            </a:r>
            <a:r>
              <a:rPr lang="en-US" altLang="zh-CN" sz="2400" b="1" dirty="0" err="1">
                <a:latin typeface="PalatinoLinotype"/>
              </a:rPr>
              <a:t>Ke</a:t>
            </a:r>
            <a:endParaRPr lang="en-US" altLang="zh-CN" sz="24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AA4DBB8-BEB6-D042-87C3-56C212CA7A0A}"/>
              </a:ext>
            </a:extLst>
          </p:cNvPr>
          <p:cNvSpPr/>
          <p:nvPr/>
        </p:nvSpPr>
        <p:spPr>
          <a:xfrm>
            <a:off x="3731866" y="3807247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D2D9E"/>
                </a:solidFill>
                <a:latin typeface="TimesNewRomanPS"/>
              </a:rPr>
              <a:t>Fall 2020 </a:t>
            </a:r>
            <a:endParaRPr lang="en-US" altLang="zh-CN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BD157E0-91B1-5A4B-AA05-35C7618EA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539" y="628010"/>
            <a:ext cx="977900" cy="9779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7C27E5-979F-7F44-9275-EE688F3C72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47931" b="8200"/>
          <a:stretch/>
        </p:blipFill>
        <p:spPr>
          <a:xfrm>
            <a:off x="742123" y="5413241"/>
            <a:ext cx="7629772" cy="11031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EC82F-646E-4D4A-B83D-C838A2A33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3A7A51-65AD-5144-91B7-CE0C4ECD8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b="0" dirty="0">
                <a:solidFill>
                  <a:schemeClr val="tx1"/>
                </a:solidFill>
              </a:rPr>
              <a:t>Show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some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concrete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examples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(selected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context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generated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response)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yielded by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both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 the baseline model.</a:t>
            </a:r>
          </a:p>
          <a:p>
            <a:endParaRPr kumimoji="1" lang="en-US" altLang="zh-CN" sz="2000" b="0" dirty="0">
              <a:solidFill>
                <a:schemeClr val="tx1"/>
              </a:solidFill>
            </a:endParaRPr>
          </a:p>
          <a:p>
            <a:r>
              <a:rPr kumimoji="1" lang="en-US" altLang="zh-CN" sz="2000" b="0" dirty="0">
                <a:solidFill>
                  <a:schemeClr val="accent2">
                    <a:lumMod val="75000"/>
                  </a:schemeClr>
                </a:solidFill>
              </a:rPr>
              <a:t>Example</a:t>
            </a:r>
            <a:endParaRPr kumimoji="1" lang="zh-CN" altLang="en-US" sz="2000" b="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5808F2-A35F-3049-81F7-640CD7E1C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DEEADC2-E06F-0746-861D-493D3DE2F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14" y="2781837"/>
            <a:ext cx="7329575" cy="291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41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97168-3377-F543-B14A-C9BA8C56F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Allocation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9F463C-8A2C-3547-BEDB-C0F0D70B9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FC856227-9713-472D-9EEF-60E5A27606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3131796"/>
              </p:ext>
            </p:extLst>
          </p:nvPr>
        </p:nvGraphicFramePr>
        <p:xfrm>
          <a:off x="701675" y="2920595"/>
          <a:ext cx="7740650" cy="14833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870325">
                  <a:extLst>
                    <a:ext uri="{9D8B030D-6E8A-4147-A177-3AD203B41FA5}">
                      <a16:colId xmlns:a16="http://schemas.microsoft.com/office/drawing/2014/main" val="2812370100"/>
                    </a:ext>
                  </a:extLst>
                </a:gridCol>
                <a:gridCol w="3870325">
                  <a:extLst>
                    <a:ext uri="{9D8B030D-6E8A-4147-A177-3AD203B41FA5}">
                      <a16:colId xmlns:a16="http://schemas.microsoft.com/office/drawing/2014/main" val="934165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Member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Contribution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263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Lan </a:t>
                      </a:r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Haoning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899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Liu </a:t>
                      </a:r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Shenheng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05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Chen KE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546604"/>
                  </a:ext>
                </a:extLst>
              </a:tr>
            </a:tbl>
          </a:graphicData>
        </a:graphic>
      </p:graphicFrame>
      <p:graphicFrame>
        <p:nvGraphicFramePr>
          <p:cNvPr id="9" name="表格 5">
            <a:extLst>
              <a:ext uri="{FF2B5EF4-FFF2-40B4-BE49-F238E27FC236}">
                <a16:creationId xmlns:a16="http://schemas.microsoft.com/office/drawing/2014/main" id="{08E4807B-3C24-4BCE-A149-B31EC2DF2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377950"/>
              </p:ext>
            </p:extLst>
          </p:nvPr>
        </p:nvGraphicFramePr>
        <p:xfrm>
          <a:off x="890713" y="1667456"/>
          <a:ext cx="7147775" cy="7416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5243">
                  <a:extLst>
                    <a:ext uri="{9D8B030D-6E8A-4147-A177-3AD203B41FA5}">
                      <a16:colId xmlns:a16="http://schemas.microsoft.com/office/drawing/2014/main" val="1832524734"/>
                    </a:ext>
                  </a:extLst>
                </a:gridCol>
                <a:gridCol w="1536133">
                  <a:extLst>
                    <a:ext uri="{9D8B030D-6E8A-4147-A177-3AD203B41FA5}">
                      <a16:colId xmlns:a16="http://schemas.microsoft.com/office/drawing/2014/main" val="3347594057"/>
                    </a:ext>
                  </a:extLst>
                </a:gridCol>
                <a:gridCol w="1723467">
                  <a:extLst>
                    <a:ext uri="{9D8B030D-6E8A-4147-A177-3AD203B41FA5}">
                      <a16:colId xmlns:a16="http://schemas.microsoft.com/office/drawing/2014/main" val="3773462315"/>
                    </a:ext>
                  </a:extLst>
                </a:gridCol>
                <a:gridCol w="2322932">
                  <a:extLst>
                    <a:ext uri="{9D8B030D-6E8A-4147-A177-3AD203B41FA5}">
                      <a16:colId xmlns:a16="http://schemas.microsoft.com/office/drawing/2014/main" val="297103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30187" indent="0" algn="ctr">
                        <a:buFont typeface="系统字体"/>
                        <a:buNone/>
                      </a:pPr>
                      <a:r>
                        <a:rPr lang="en-US" altLang="zh-CN" sz="1800" dirty="0"/>
                        <a:t>&gt; baseline</a:t>
                      </a:r>
                      <a:r>
                        <a:rPr lang="zh-CN" altLang="en-US" sz="1800" dirty="0"/>
                        <a:t> 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95% baseline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90% baseline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non-sense</a:t>
                      </a:r>
                      <a:r>
                        <a:rPr lang="zh-CN" altLang="en-US" sz="1800" dirty="0"/>
                        <a:t>  </a:t>
                      </a:r>
                      <a:r>
                        <a:rPr lang="en-US" altLang="zh-CN" sz="1800" dirty="0"/>
                        <a:t>results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75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10pt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8pt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6pt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0pt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937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537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E1B4-D984-774F-B1AA-F51230A6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Grading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9D2F74-70D5-A541-BEC5-7521CF0F2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• Performance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r>
              <a:rPr lang="en-US" altLang="zh-CN" sz="2200" b="0" dirty="0">
                <a:solidFill>
                  <a:schemeClr val="tx1"/>
                </a:solidFill>
              </a:rPr>
              <a:t>• Technical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soundness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12pt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Easy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no evident improvement,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5pt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Medium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little improvement):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9pt</a:t>
            </a:r>
          </a:p>
          <a:p>
            <a:pPr marL="320675" indent="-90488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Advanced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</a:rPr>
              <a:t>e.g</a:t>
            </a:r>
            <a:r>
              <a:rPr lang="en-US" altLang="zh-CN" sz="1800" b="0" dirty="0">
                <a:solidFill>
                  <a:schemeClr val="tx1"/>
                </a:solidFill>
              </a:rPr>
              <a:t> Transformer):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12pt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endParaRPr lang="zh-CN" altLang="zh-CN" sz="1800" b="0" dirty="0">
              <a:solidFill>
                <a:schemeClr val="tx1"/>
              </a:solidFill>
            </a:endParaRPr>
          </a:p>
          <a:p>
            <a:r>
              <a:rPr lang="en-US" altLang="zh-CN" sz="2200" b="0" dirty="0">
                <a:solidFill>
                  <a:schemeClr val="tx1"/>
                </a:solidFill>
              </a:rPr>
              <a:t>• 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8pt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r>
              <a:rPr lang="zh-CN" altLang="en-US" sz="2200" b="0" dirty="0">
                <a:solidFill>
                  <a:schemeClr val="tx1"/>
                </a:solidFill>
              </a:rPr>
              <a:t>    </a:t>
            </a:r>
            <a:r>
              <a:rPr lang="en-US" altLang="zh-CN" sz="2200" b="0" dirty="0">
                <a:solidFill>
                  <a:schemeClr val="tx1"/>
                </a:solidFill>
              </a:rPr>
              <a:t>-</a:t>
            </a:r>
            <a:r>
              <a:rPr lang="zh-CN" altLang="en-US" sz="2200" b="0" dirty="0">
                <a:solidFill>
                  <a:schemeClr val="tx1"/>
                </a:solidFill>
              </a:rPr>
              <a:t>  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268288" indent="-268288">
              <a:buSzPct val="60000"/>
              <a:buFont typeface="Wingdings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[optional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&amp;</a:t>
            </a:r>
            <a:r>
              <a:rPr lang="zh-CN" altLang="en-US" sz="2200" b="0" dirty="0">
                <a:solidFill>
                  <a:srgbClr val="FF0000"/>
                </a:solidFill>
              </a:rPr>
              <a:t> </a:t>
            </a:r>
            <a:r>
              <a:rPr lang="en-US" altLang="zh-CN" sz="2200" b="0" dirty="0">
                <a:solidFill>
                  <a:srgbClr val="FF0000"/>
                </a:solidFill>
              </a:rPr>
              <a:t>bonus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new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ideas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FF0000"/>
                </a:solidFill>
              </a:rPr>
              <a:t>+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</a:p>
          <a:p>
            <a:pPr marL="457200" lvl="1" indent="-188913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idea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adopted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+5pt,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endParaRPr lang="en-US" altLang="zh-CN" sz="1800" dirty="0">
              <a:latin typeface="Palatino Linotype" panose="02040502050505030304" pitchFamily="18" charset="0"/>
            </a:endParaRPr>
          </a:p>
          <a:p>
            <a:pPr marL="457200" lvl="1" indent="-188913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and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have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shown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that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it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works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</a:t>
            </a:r>
            <a:endParaRPr lang="en-US" altLang="zh-CN" sz="1800" b="0" dirty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zh-CN" altLang="zh-CN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F5611D-82A5-EA4A-BC4A-C67CCDF87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4008A90-435E-614B-B5CC-05DCBEE68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4878447"/>
              </p:ext>
            </p:extLst>
          </p:nvPr>
        </p:nvGraphicFramePr>
        <p:xfrm>
          <a:off x="890713" y="1667456"/>
          <a:ext cx="7147775" cy="7416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5243">
                  <a:extLst>
                    <a:ext uri="{9D8B030D-6E8A-4147-A177-3AD203B41FA5}">
                      <a16:colId xmlns:a16="http://schemas.microsoft.com/office/drawing/2014/main" val="1832524734"/>
                    </a:ext>
                  </a:extLst>
                </a:gridCol>
                <a:gridCol w="1536133">
                  <a:extLst>
                    <a:ext uri="{9D8B030D-6E8A-4147-A177-3AD203B41FA5}">
                      <a16:colId xmlns:a16="http://schemas.microsoft.com/office/drawing/2014/main" val="3347594057"/>
                    </a:ext>
                  </a:extLst>
                </a:gridCol>
                <a:gridCol w="1723467">
                  <a:extLst>
                    <a:ext uri="{9D8B030D-6E8A-4147-A177-3AD203B41FA5}">
                      <a16:colId xmlns:a16="http://schemas.microsoft.com/office/drawing/2014/main" val="3773462315"/>
                    </a:ext>
                  </a:extLst>
                </a:gridCol>
                <a:gridCol w="2322932">
                  <a:extLst>
                    <a:ext uri="{9D8B030D-6E8A-4147-A177-3AD203B41FA5}">
                      <a16:colId xmlns:a16="http://schemas.microsoft.com/office/drawing/2014/main" val="297103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30187" indent="0" algn="ctr">
                        <a:buFont typeface="系统字体"/>
                        <a:buNone/>
                      </a:pPr>
                      <a:r>
                        <a:rPr lang="en-US" altLang="zh-CN" sz="1800" dirty="0"/>
                        <a:t>&gt; baseline</a:t>
                      </a:r>
                      <a:r>
                        <a:rPr lang="zh-CN" altLang="en-US" sz="1800" dirty="0"/>
                        <a:t> 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95% baseline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90% baseline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non-sense</a:t>
                      </a:r>
                      <a:r>
                        <a:rPr lang="zh-CN" altLang="en-US" sz="1800" dirty="0"/>
                        <a:t>  </a:t>
                      </a:r>
                      <a:r>
                        <a:rPr lang="en-US" altLang="zh-CN" sz="1800" dirty="0"/>
                        <a:t>results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75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10pt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8pt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6pt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0pt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937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954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A1569-486A-AA47-843D-A03CB4AD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82" y="485367"/>
            <a:ext cx="7741974" cy="627812"/>
          </a:xfrm>
        </p:spPr>
        <p:txBody>
          <a:bodyPr/>
          <a:lstStyle/>
          <a:p>
            <a:r>
              <a:rPr kumimoji="1" lang="en-US" altLang="zh-CN" dirty="0"/>
              <a:t>Submission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B43A1C-3B16-3B42-B67F-E97F96C25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project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(1-3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members)</a:t>
            </a: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one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submit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single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file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named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‘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ID1_NAME1_ID2_NAME2_ID3_NAME3.zip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’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Canvas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including: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code: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proj2.ipynb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trained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checkpoint_itr0.pkl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presentation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 err="1">
                <a:solidFill>
                  <a:schemeClr val="accent2">
                    <a:lumMod val="50000"/>
                  </a:schemeClr>
                </a:solidFill>
              </a:rPr>
              <a:t>presentation.pptx</a:t>
            </a:r>
            <a:r>
              <a:rPr kumimoji="1" lang="zh-CN" altLang="en-US" sz="2200" b="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with</a:t>
            </a:r>
            <a:r>
              <a:rPr kumimoji="1" lang="zh-CN" altLang="en-US" sz="2200" b="0" u="sng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voice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Due date: Jan. 3rd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5D5AD8-ED88-C643-A8D6-5678F8586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38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8EF469-8EB1-144C-B58C-DF24A8B73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Goals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A998C4-0789-274A-BDD3-3BA4446CA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Chatbot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Deep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Learning</a:t>
            </a:r>
          </a:p>
          <a:p>
            <a:pPr marL="342900" indent="-22225">
              <a:buSzPct val="60000"/>
              <a:buFont typeface="Wingdings" pitchFamily="2" charset="2"/>
              <a:buChar char="ü"/>
            </a:pPr>
            <a:r>
              <a:rPr kumimoji="1" lang="en-US" altLang="zh-CN" sz="2200" dirty="0">
                <a:solidFill>
                  <a:schemeClr val="tx1"/>
                </a:solidFill>
              </a:rPr>
              <a:t>	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achieve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high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performance</a:t>
            </a:r>
          </a:p>
          <a:p>
            <a:pPr marL="342900" indent="-22225">
              <a:buSzPct val="60000"/>
              <a:buFont typeface="Wingdings" pitchFamily="2" charset="2"/>
              <a:buChar char="ü"/>
            </a:pPr>
            <a:r>
              <a:rPr kumimoji="1" lang="en-US" altLang="zh-CN" sz="2200" b="0" dirty="0">
                <a:solidFill>
                  <a:schemeClr val="tx1"/>
                </a:solidFill>
              </a:rPr>
              <a:t>	learn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popular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neural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language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etc.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A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to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dirty="0">
                <a:solidFill>
                  <a:srgbClr val="7030A0"/>
                </a:solidFill>
              </a:rPr>
              <a:t>sell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your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product/idea.</a:t>
            </a:r>
          </a:p>
          <a:p>
            <a:pPr marL="342900" indent="-342900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[optional]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new</a:t>
            </a:r>
            <a:r>
              <a:rPr lang="zh-CN" altLang="en-US" sz="2200" b="0" dirty="0"/>
              <a:t> </a:t>
            </a:r>
            <a:r>
              <a:rPr lang="en-US" altLang="zh-CN" sz="2200" b="0" dirty="0"/>
              <a:t>ideas</a:t>
            </a:r>
            <a:r>
              <a:rPr lang="zh-CN" altLang="en-US" sz="2200" b="0" dirty="0"/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open-domain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dialogue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generation</a:t>
            </a:r>
            <a:endParaRPr kumimoji="1" lang="zh-CN" altLang="en-US" sz="22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45739E6-BA83-084B-AAA4-D6978C9544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5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F3E188-0919-8144-8919-71531A12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52E0B7-F670-4E44-ABAF-138656006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0" dirty="0">
                <a:solidFill>
                  <a:schemeClr val="tx1"/>
                </a:solidFill>
              </a:rPr>
              <a:t>A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recorded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rgbClr val="FF0000"/>
                </a:solidFill>
              </a:rPr>
              <a:t>(</a:t>
            </a:r>
            <a:r>
              <a:rPr lang="zh-CN" altLang="en-US" sz="2000" b="0" dirty="0">
                <a:solidFill>
                  <a:srgbClr val="FF0000"/>
                </a:solidFill>
              </a:rPr>
              <a:t>录好音的</a:t>
            </a:r>
            <a:r>
              <a:rPr lang="en-US" altLang="zh-CN" sz="2000" b="0" dirty="0">
                <a:solidFill>
                  <a:srgbClr val="FF0000"/>
                </a:solidFill>
              </a:rPr>
              <a:t>)</a:t>
            </a:r>
            <a:r>
              <a:rPr lang="zh-CN" altLang="en-US" sz="2000" b="0" dirty="0">
                <a:solidFill>
                  <a:srgbClr val="FF0000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pptx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with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the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following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contents: </a:t>
            </a:r>
            <a:endParaRPr lang="zh-CN" altLang="zh-CN" sz="20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B6F738-E468-6848-8158-534660A45E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BB61BED3-E878-BA46-B3EB-A0FD7FD72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287071"/>
              </p:ext>
            </p:extLst>
          </p:nvPr>
        </p:nvGraphicFramePr>
        <p:xfrm>
          <a:off x="2013397" y="1821967"/>
          <a:ext cx="4490434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217">
                  <a:extLst>
                    <a:ext uri="{9D8B030D-6E8A-4147-A177-3AD203B41FA5}">
                      <a16:colId xmlns:a16="http://schemas.microsoft.com/office/drawing/2014/main" val="1878202172"/>
                    </a:ext>
                  </a:extLst>
                </a:gridCol>
                <a:gridCol w="2245217">
                  <a:extLst>
                    <a:ext uri="{9D8B030D-6E8A-4147-A177-3AD203B41FA5}">
                      <a16:colId xmlns:a16="http://schemas.microsoft.com/office/drawing/2014/main" val="3539909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Without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New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Ideas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85823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Background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60404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Related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Works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804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Motivation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854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Technology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Approach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97793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Implementation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Details</a:t>
                      </a:r>
                      <a:r>
                        <a:rPr lang="zh-CN" altLang="en-US" sz="2000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62022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Evaluation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044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Demo</a:t>
                      </a:r>
                      <a:r>
                        <a:rPr lang="zh-CN" altLang="en-US" sz="2000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98052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task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allocation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151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4988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F9678-0AC4-1349-A597-0E543B67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73D6A8-9377-CE42-A2CC-4F0E64B15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288" indent="-268288">
              <a:buSzPct val="60000"/>
              <a:buFont typeface="Wingdings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Chatbot everywhere: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Conversation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industry: </a:t>
            </a:r>
          </a:p>
          <a:p>
            <a:pPr marL="268288">
              <a:buSzPct val="60000"/>
            </a:pPr>
            <a:r>
              <a:rPr kumimoji="1" lang="en-US" altLang="zh-CN" sz="2000" b="0" dirty="0">
                <a:solidFill>
                  <a:schemeClr val="tx1"/>
                </a:solidFill>
              </a:rPr>
              <a:t>	search model, generate model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Information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received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chatbot.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understanding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chatbot:</a:t>
            </a:r>
          </a:p>
          <a:p>
            <a:pPr marL="268288">
              <a:buSzPct val="60000"/>
            </a:pPr>
            <a:r>
              <a:rPr kumimoji="1" lang="en-US" altLang="zh-CN" sz="2000" b="0" dirty="0">
                <a:solidFill>
                  <a:schemeClr val="tx1"/>
                </a:solidFill>
              </a:rPr>
              <a:t>	logic and smart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B22FC4-F530-2B43-ACB2-17EA92796E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8C40EA-60A5-45DA-81C9-FACBD8CB7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985" y="4949793"/>
            <a:ext cx="1028789" cy="10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766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B509FE-D4FF-CD46-B405-65F30D6FA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F31B49-925E-5F48-907E-4F57B950C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288" indent="-268288">
              <a:buSzPct val="60000"/>
              <a:buFont typeface="Wingdings" pitchFamily="2" charset="2"/>
              <a:buChar char="l"/>
            </a:pPr>
            <a:r>
              <a:rPr kumimoji="1" lang="en-US" altLang="zh-CN" sz="2800" b="0" dirty="0">
                <a:solidFill>
                  <a:schemeClr val="tx1"/>
                </a:solidFill>
              </a:rPr>
              <a:t>Paper:</a:t>
            </a:r>
          </a:p>
          <a:p>
            <a:pPr marL="611188" indent="-342900">
              <a:buSzPct val="60000"/>
              <a:buFont typeface="Wingdings" pitchFamily="2" charset="2"/>
              <a:buChar char="n"/>
            </a:pPr>
            <a:r>
              <a:rPr kumimoji="1" lang="en-US" altLang="zh-CN" b="0" dirty="0">
                <a:solidFill>
                  <a:schemeClr val="tx1"/>
                </a:solidFill>
              </a:rPr>
              <a:t>Attention is all you need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CEF2C5-099E-6645-A44E-023A8829A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906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390C3C-AEBC-D54D-9374-F7A5348D7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Motivation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[</a:t>
            </a:r>
            <a:r>
              <a:rPr kumimoji="1" lang="en-US" altLang="zh-CN" dirty="0">
                <a:solidFill>
                  <a:srgbClr val="7030A0"/>
                </a:solidFill>
              </a:rPr>
              <a:t>optional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7D0B5-53D8-CA46-8F68-4158E8A1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If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you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have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an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new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idea,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please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show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endParaRPr kumimoji="1" lang="en-US" altLang="zh-CN" b="0" dirty="0">
              <a:solidFill>
                <a:schemeClr val="tx1"/>
              </a:solidFill>
            </a:endParaRP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main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problem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existing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approaches?</a:t>
            </a: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address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problem?</a:t>
            </a: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key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idea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model?</a:t>
            </a:r>
          </a:p>
          <a:p>
            <a:r>
              <a:rPr kumimoji="1" lang="zh-CN" altLang="en-US" dirty="0"/>
              <a:t>        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DBE69A-7EF8-454F-AAE8-7BA6F796E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670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5B9AC-419B-0246-AB1E-6847345F3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Approach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650B3E-8569-1B47-BBD1-0AF0DFF20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Describe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diagrams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descriptions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(like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introduced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Seq2Seq,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Attention,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class).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For</a:t>
            </a:r>
            <a:r>
              <a:rPr kumimoji="1" lang="zh-CN" altLang="en-US" sz="2200" b="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example:</a:t>
            </a:r>
          </a:p>
          <a:p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E417BD-DE63-394C-AAE4-FE3CA4E7F2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2" descr="https://pic1.zhimg.com/80/v2-4b53b731a961ee467928619d14a5fd44_720w.jpg">
            <a:extLst>
              <a:ext uri="{FF2B5EF4-FFF2-40B4-BE49-F238E27FC236}">
                <a16:creationId xmlns:a16="http://schemas.microsoft.com/office/drawing/2014/main" id="{5C05C7FB-4401-48AB-9774-B0A9A3EAD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340" y="2390648"/>
            <a:ext cx="4465320" cy="342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685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C56EA-6EEB-A948-8C66-7E36CAD6D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0E49B1-6CDE-0E4F-BFF1-224E16FD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More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details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key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components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algorithms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(e.g.,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encoder,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implementation.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EBA49D-E558-2148-91AE-A962689758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28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BCF4B-2CA3-264F-BBC4-0C774D883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Evaluation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FA3D10-A182-B84C-B522-FEDF55F88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/>
              <a:t>Show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the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following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results.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curves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loss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bleu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scores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validation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comparison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different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(BLEUs)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including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provided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baseline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set.</a:t>
            </a:r>
          </a:p>
          <a:p>
            <a:pPr marL="342900" indent="-254000">
              <a:buSzPct val="60000"/>
              <a:buFont typeface="Wingdings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brief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descriptions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comparisons.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5FEE73-A988-0746-9256-C0A75EBFDD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149F4C-3405-7F4C-B9F9-4CE2ED190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734" y="3429000"/>
            <a:ext cx="3098532" cy="241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60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20126</TotalTime>
  <Words>507</Words>
  <Application>Microsoft Office PowerPoint</Application>
  <PresentationFormat>全屏显示(4:3)</PresentationFormat>
  <Paragraphs>112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PalatinoLinotype</vt:lpstr>
      <vt:lpstr>TimesNewRomanPS</vt:lpstr>
      <vt:lpstr>等线</vt:lpstr>
      <vt:lpstr>等线 Light</vt:lpstr>
      <vt:lpstr>系统字体</vt:lpstr>
      <vt:lpstr>Arial</vt:lpstr>
      <vt:lpstr>Calibri</vt:lpstr>
      <vt:lpstr>Calibri Light</vt:lpstr>
      <vt:lpstr>Gill Sans MT</vt:lpstr>
      <vt:lpstr>Palatino Linotype</vt:lpstr>
      <vt:lpstr>Wingdings</vt:lpstr>
      <vt:lpstr>Office Theme</vt:lpstr>
      <vt:lpstr>Machine Learning </vt:lpstr>
      <vt:lpstr>Goals</vt:lpstr>
      <vt:lpstr>Presentation</vt:lpstr>
      <vt:lpstr>Presentation: Background</vt:lpstr>
      <vt:lpstr>Presentation: Related Works</vt:lpstr>
      <vt:lpstr>Presentation: Motivation [optional]</vt:lpstr>
      <vt:lpstr>Presentation: Approach</vt:lpstr>
      <vt:lpstr>Presentation: Implementation Details</vt:lpstr>
      <vt:lpstr>Presentation: Evaluation</vt:lpstr>
      <vt:lpstr>Presentation: Demo</vt:lpstr>
      <vt:lpstr>Presentation: Task Allocation</vt:lpstr>
      <vt:lpstr>Grading Scheme</vt:lpstr>
      <vt:lpstr>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</dc:title>
  <dc:creator>Pat Virtue</dc:creator>
  <cp:lastModifiedBy>蓝浩宁</cp:lastModifiedBy>
  <cp:revision>1437</cp:revision>
  <cp:lastPrinted>2020-08-19T11:53:20Z</cp:lastPrinted>
  <dcterms:created xsi:type="dcterms:W3CDTF">2018-10-11T11:39:27Z</dcterms:created>
  <dcterms:modified xsi:type="dcterms:W3CDTF">2020-12-15T13:39:03Z</dcterms:modified>
</cp:coreProperties>
</file>